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484" r:id="rId3"/>
    <p:sldId id="370" r:id="rId4"/>
    <p:sldId id="495" r:id="rId5"/>
    <p:sldId id="485" r:id="rId6"/>
    <p:sldId id="496" r:id="rId7"/>
    <p:sldId id="497" r:id="rId8"/>
    <p:sldId id="498" r:id="rId9"/>
    <p:sldId id="486" r:id="rId10"/>
    <p:sldId id="483" r:id="rId11"/>
    <p:sldId id="499" r:id="rId12"/>
    <p:sldId id="487" r:id="rId13"/>
    <p:sldId id="488" r:id="rId14"/>
    <p:sldId id="489" r:id="rId15"/>
    <p:sldId id="478" r:id="rId16"/>
    <p:sldId id="500" r:id="rId17"/>
    <p:sldId id="501" r:id="rId18"/>
    <p:sldId id="387" r:id="rId19"/>
    <p:sldId id="417" r:id="rId20"/>
    <p:sldId id="345" r:id="rId21"/>
    <p:sldId id="300" r:id="rId22"/>
    <p:sldId id="474" r:id="rId23"/>
    <p:sldId id="384" r:id="rId24"/>
    <p:sldId id="491" r:id="rId25"/>
    <p:sldId id="492" r:id="rId26"/>
    <p:sldId id="493" r:id="rId27"/>
    <p:sldId id="490" r:id="rId28"/>
    <p:sldId id="494" r:id="rId2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D4D4D"/>
    <a:srgbClr val="009900"/>
    <a:srgbClr val="FF0000"/>
    <a:srgbClr val="3333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718" y="-8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7C48CE-4B86-44F7-90E6-6823229328D5}" type="datetimeFigureOut">
              <a:rPr lang="en-US"/>
              <a:pPr>
                <a:defRPr/>
              </a:pPr>
              <a:t>8/22/2016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D216A8-4570-40D3-AF3D-78C9C394AB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9482F1-45FB-47D6-B64D-277077F0EEA1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76200"/>
            <a:ext cx="8064500" cy="669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85800" y="6613525"/>
            <a:ext cx="259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dirty="0">
                <a:solidFill>
                  <a:schemeClr val="accent2"/>
                </a:solidFill>
              </a:rPr>
              <a:t>Autonomous Memory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Joe's%20Folder\14%20-%20Meetings%20&amp;%20Papers\ISAF%202016\Company%20Introduction\PNZT%20Membrane%20Capacitor%20Oscillation%20-%20short.wm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C:\Joe's%20Folder\14%20-%20Meetings%20&amp;%20Papers\ISAF%202016\Company%20Introduction\Remanent%20Strain.wm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Radiant Technologies, Inc.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Ferroelectric Test &amp; Technology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Joe T. Evans, Jr. </a:t>
            </a:r>
          </a:p>
          <a:p>
            <a:r>
              <a:rPr lang="en-US" sz="2400" i="1" dirty="0" smtClean="0">
                <a:solidFill>
                  <a:srgbClr val="0000FF"/>
                </a:solidFill>
              </a:rPr>
              <a:t>August 22,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685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High Voltage Polarization &amp; Piezeoelectric Loops</a:t>
            </a:r>
            <a:endParaRPr lang="en-US" sz="4000" dirty="0" smtClean="0"/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81800" y="4800600"/>
            <a:ext cx="1828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Bulk Capacitor displacement at high </a:t>
            </a:r>
            <a:r>
              <a:rPr lang="en-US" sz="2000" dirty="0" smtClean="0"/>
              <a:t>voltage and elevated temperature.  </a:t>
            </a:r>
            <a:endParaRPr lang="en-US" sz="20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3544" y="2903560"/>
            <a:ext cx="2952750" cy="1660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52070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772400" cy="685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Thin Film Polarization &amp; Piezeoelectric Loops</a:t>
            </a:r>
            <a:endParaRPr lang="en-US" sz="4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800" y="3581400"/>
            <a:ext cx="3911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43600" y="1828800"/>
            <a:ext cx="251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laser vibrometer can measure the piezoelectric motion of a thin ferroelectric film capacitor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Thin Solid Capacitor Piezo Loop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371600"/>
            <a:ext cx="2971800" cy="5105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AFMs </a:t>
            </a:r>
            <a:r>
              <a:rPr lang="en-US" sz="2000" kern="0" dirty="0" smtClean="0">
                <a:latin typeface="+mn-lt"/>
              </a:rPr>
              <a:t>work too.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Surface piston of the 1µm-thick PNZT at 25 volts and 500  hertz using an AFM.  The capacitor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clamped by the substrate.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524000"/>
            <a:ext cx="4568825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3677"/>
            <a:ext cx="2743200" cy="274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33400"/>
            <a:ext cx="78486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Thin </a:t>
            </a:r>
            <a:r>
              <a:rPr lang="en-US" sz="4400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Film </a:t>
            </a: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PZT on Cantilever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52" y="1143000"/>
            <a:ext cx="6400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31 Fixture Vertical View - 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3048000"/>
            <a:ext cx="2915920" cy="3357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56696" y="1572161"/>
            <a:ext cx="198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Capturing </a:t>
            </a:r>
            <a:r>
              <a:rPr lang="en-US" sz="2000" i="1" dirty="0" smtClean="0"/>
              <a:t>e</a:t>
            </a:r>
            <a:r>
              <a:rPr lang="en-US" sz="2000" i="1" baseline="-25000" dirty="0" smtClean="0"/>
              <a:t>31</a:t>
            </a:r>
            <a:r>
              <a:rPr lang="en-US" sz="2000" dirty="0" smtClean="0"/>
              <a:t> for a thin film on a cantilever surface is a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technique.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533400"/>
            <a:ext cx="7924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Ferroelectric Transistor Operation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62000" y="3962400"/>
            <a:ext cx="3581400" cy="2438400"/>
            <a:chOff x="3795" y="4044"/>
            <a:chExt cx="4635" cy="2700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795" y="5251"/>
              <a:ext cx="4635" cy="1050"/>
              <a:chOff x="3405" y="10950"/>
              <a:chExt cx="4635" cy="1050"/>
            </a:xfrm>
          </p:grpSpPr>
          <p:sp>
            <p:nvSpPr>
              <p:cNvPr id="14" name="Rectangle 4" descr="Light upward diagonal"/>
              <p:cNvSpPr>
                <a:spLocks noChangeArrowheads="1"/>
              </p:cNvSpPr>
              <p:nvPr/>
            </p:nvSpPr>
            <p:spPr bwMode="auto">
              <a:xfrm>
                <a:off x="6960" y="10950"/>
                <a:ext cx="825" cy="3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5" name="Rectangle 5" descr="Light upward diagonal"/>
              <p:cNvSpPr>
                <a:spLocks noChangeArrowheads="1"/>
              </p:cNvSpPr>
              <p:nvPr/>
            </p:nvSpPr>
            <p:spPr bwMode="auto">
              <a:xfrm>
                <a:off x="3675" y="10950"/>
                <a:ext cx="825" cy="39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6" name="Rectangle 6" descr="Recycled paper"/>
              <p:cNvSpPr>
                <a:spLocks noChangeArrowheads="1"/>
              </p:cNvSpPr>
              <p:nvPr/>
            </p:nvSpPr>
            <p:spPr bwMode="auto">
              <a:xfrm>
                <a:off x="3405" y="11340"/>
                <a:ext cx="4635" cy="660"/>
              </a:xfrm>
              <a:prstGeom prst="rect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7" name="Rectangle 7" descr="Light upward diagonal"/>
              <p:cNvSpPr>
                <a:spLocks noChangeArrowheads="1"/>
              </p:cNvSpPr>
              <p:nvPr/>
            </p:nvSpPr>
            <p:spPr bwMode="auto">
              <a:xfrm>
                <a:off x="4320" y="11820"/>
                <a:ext cx="2925" cy="180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rgbClr val="FFFFFF"/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18" name="Rectangle 8"/>
              <p:cNvSpPr>
                <a:spLocks noChangeArrowheads="1"/>
              </p:cNvSpPr>
              <p:nvPr/>
            </p:nvSpPr>
            <p:spPr bwMode="auto">
              <a:xfrm>
                <a:off x="4005" y="11197"/>
                <a:ext cx="3420" cy="143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930" y="5821"/>
              <a:ext cx="630" cy="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PZT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5895" y="4546"/>
              <a:ext cx="773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InOx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6360" y="4906"/>
              <a:ext cx="150" cy="54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5452" y="4044"/>
              <a:ext cx="1470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Source &amp; Drain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>
              <a:off x="4740" y="4411"/>
              <a:ext cx="720" cy="72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885" y="4411"/>
              <a:ext cx="795" cy="8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5887" y="6399"/>
              <a:ext cx="660" cy="3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Gate</a:t>
              </a:r>
              <a:endPara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2295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954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495800"/>
            <a:ext cx="664174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Radiant Technologies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Integrated thin-ferroelectric-film capacitors.</a:t>
            </a:r>
            <a:endParaRPr lang="en-US" sz="2000" kern="0" dirty="0" smtClean="0">
              <a:latin typeface="+mn-lt"/>
            </a:endParaRPr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39528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800600" y="2209800"/>
            <a:ext cx="3657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kern="0" dirty="0" smtClean="0"/>
              <a:t>Radiant has developed a manufacturable process for discrete ferroelectric capacitors.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kern="0" dirty="0" smtClean="0">
                <a:latin typeface="+mn-lt"/>
              </a:rPr>
              <a:t>Radiant inserts packaged capacitors into its testers as test references.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2000" kern="0" dirty="0" smtClean="0">
                <a:latin typeface="+mn-lt"/>
              </a:rPr>
              <a:t>Radiant processes thin PZT film wafers and devices for researchers studying non-linear materials.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Membrane Capacitors</a:t>
            </a: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A three micron membrane with an embedded 1m-thick PNZT capacitor.  </a:t>
            </a:r>
            <a:endParaRPr lang="en-US" sz="2000" kern="0" dirty="0" smtClean="0">
              <a:latin typeface="+mn-lt"/>
            </a:endParaRPr>
          </a:p>
        </p:txBody>
      </p:sp>
      <p:pic>
        <p:nvPicPr>
          <p:cNvPr id="8" name="PNZT Membrane Capacitor Oscillation - 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362200"/>
            <a:ext cx="732091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8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Membrane Capacitors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Remanent strain movie if the same capacitor.</a:t>
            </a:r>
            <a:endParaRPr lang="en-US" sz="2000" kern="0" dirty="0" smtClean="0">
              <a:latin typeface="+mn-lt"/>
            </a:endParaRPr>
          </a:p>
        </p:txBody>
      </p:sp>
      <p:pic>
        <p:nvPicPr>
          <p:cNvPr id="6" name="Remanent Strai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90600" y="2057400"/>
            <a:ext cx="732091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416256"/>
            <a:ext cx="77724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pMEMs Devices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63914"/>
            <a:ext cx="30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3632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810000"/>
            <a:ext cx="47879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810000"/>
            <a:ext cx="28194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57800" y="1447800"/>
            <a:ext cx="29718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We have work still to do to reliably generate reproducible devices.  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096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Mechanically Coupled Capacitors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371600" y="1295400"/>
            <a:ext cx="7162800" cy="4981575"/>
            <a:chOff x="1371600" y="1295400"/>
            <a:chExt cx="7162800" cy="4981575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1600" y="1295400"/>
              <a:ext cx="6392863" cy="4981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5" name="Straight Connector 4"/>
            <p:cNvCxnSpPr/>
            <p:nvPr/>
          </p:nvCxnSpPr>
          <p:spPr bwMode="auto">
            <a:xfrm>
              <a:off x="7848600" y="20574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7848600" y="5638800"/>
              <a:ext cx="6858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8229600" y="2174544"/>
              <a:ext cx="0" cy="3352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7772400" y="3733800"/>
              <a:ext cx="76200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1.2mm</a:t>
              </a:r>
              <a:endParaRPr 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1447800"/>
              <a:ext cx="11430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DRIVE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6087374" y="4267200"/>
              <a:ext cx="8626" cy="1143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V="1">
              <a:off x="4842296" y="4267200"/>
              <a:ext cx="0" cy="1143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arrow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5063704" y="5477774"/>
              <a:ext cx="7620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5459505" y="4191000"/>
              <a:ext cx="0" cy="9144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3276600" y="3920704"/>
              <a:ext cx="2209800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853244" y="3683478"/>
              <a:ext cx="14478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RETURN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7153835" y="1447800"/>
              <a:ext cx="8626" cy="15240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1447800" y="5791200"/>
              <a:ext cx="11430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GND</a:t>
              </a:r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338047" y="3334869"/>
              <a:ext cx="824753" cy="528918"/>
            </a:xfrm>
            <a:custGeom>
              <a:avLst/>
              <a:gdLst>
                <a:gd name="connsiteX0" fmla="*/ 824753 w 824753"/>
                <a:gd name="connsiteY0" fmla="*/ 0 h 528918"/>
                <a:gd name="connsiteX1" fmla="*/ 824753 w 824753"/>
                <a:gd name="connsiteY1" fmla="*/ 528918 h 528918"/>
                <a:gd name="connsiteX2" fmla="*/ 0 w 824753"/>
                <a:gd name="connsiteY2" fmla="*/ 519953 h 52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4753" h="528918">
                  <a:moveTo>
                    <a:pt x="824753" y="0"/>
                  </a:moveTo>
                  <a:lnTo>
                    <a:pt x="824753" y="528918"/>
                  </a:lnTo>
                  <a:lnTo>
                    <a:pt x="0" y="519953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3" name="Straight Arrow Connector 22"/>
            <p:cNvCxnSpPr>
              <a:stCxn id="9" idx="3"/>
            </p:cNvCxnSpPr>
            <p:nvPr/>
          </p:nvCxnSpPr>
          <p:spPr bwMode="auto">
            <a:xfrm>
              <a:off x="2590800" y="1676400"/>
              <a:ext cx="22860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065060" y="2496670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Sensor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419600" y="2286000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Actuator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3600" y="5392579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Actuator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087470" y="5087779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Sensor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15000" y="2286000"/>
              <a:ext cx="762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Actuator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Radiant Technologies</a:t>
            </a:r>
            <a:endParaRPr lang="en-US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kern="0" dirty="0" smtClean="0">
                <a:latin typeface="+mn-lt"/>
              </a:rPr>
              <a:t>Focus on non-linear electromechanical materials technology</a:t>
            </a:r>
            <a:r>
              <a:rPr lang="en-US" sz="2800" kern="0" dirty="0" smtClean="0">
                <a:latin typeface="+mn-lt"/>
              </a:rPr>
              <a:t>.  </a:t>
            </a:r>
            <a:r>
              <a:rPr lang="en-US" sz="2800" kern="0" dirty="0" smtClean="0">
                <a:latin typeface="+mn-lt"/>
              </a:rPr>
              <a:t>The company</a:t>
            </a:r>
            <a:endParaRPr lang="en-US" sz="2800" kern="0" dirty="0" smtClean="0">
              <a:latin typeface="+mn-lt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i="1" kern="0" dirty="0" smtClean="0">
                <a:latin typeface="+mn-lt"/>
              </a:rPr>
              <a:t>D</a:t>
            </a:r>
            <a:r>
              <a:rPr lang="en-US" i="1" kern="0" dirty="0" smtClean="0">
                <a:latin typeface="+mn-lt"/>
              </a:rPr>
              <a:t>esigns </a:t>
            </a:r>
            <a:r>
              <a:rPr lang="en-US" i="1" kern="0" dirty="0" smtClean="0">
                <a:latin typeface="+mn-lt"/>
              </a:rPr>
              <a:t>and </a:t>
            </a:r>
            <a:r>
              <a:rPr lang="en-US" i="1" kern="0" dirty="0" smtClean="0">
                <a:latin typeface="+mn-lt"/>
              </a:rPr>
              <a:t>manufactures </a:t>
            </a:r>
            <a:r>
              <a:rPr lang="en-US" i="1" kern="0" dirty="0" smtClean="0">
                <a:latin typeface="+mn-lt"/>
              </a:rPr>
              <a:t>test instruments and their operating procedures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i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i="1" kern="0" dirty="0" smtClean="0">
                <a:latin typeface="+mn-lt"/>
              </a:rPr>
              <a:t>F</a:t>
            </a:r>
            <a:r>
              <a:rPr lang="en-US" i="1" kern="0" dirty="0" smtClean="0">
                <a:latin typeface="+mn-lt"/>
              </a:rPr>
              <a:t>abricates </a:t>
            </a:r>
            <a:r>
              <a:rPr lang="en-US" i="1" kern="0" dirty="0" smtClean="0">
                <a:latin typeface="+mn-lt"/>
              </a:rPr>
              <a:t>thin ferroelectric film devices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i="1" kern="0" dirty="0" smtClean="0">
              <a:latin typeface="+mn-lt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i="1" kern="0" dirty="0" smtClean="0">
                <a:latin typeface="+mn-lt"/>
              </a:rPr>
              <a:t>Integrates </a:t>
            </a:r>
            <a:r>
              <a:rPr lang="en-US" i="1" kern="0" dirty="0" smtClean="0">
                <a:latin typeface="+mn-lt"/>
              </a:rPr>
              <a:t>the two disciplines to create unique functions.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 mm</a:t>
            </a:r>
            <a:r>
              <a:rPr lang="en-US" sz="4400" kern="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Membrane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5334000"/>
            <a:ext cx="7772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A 1-square-millimeter capacitor with the majority of its surface as a membrane.  In white light the membrane looks smooth but in Numarski the membrane is unmistakable. 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008" y="2217760"/>
            <a:ext cx="3057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708" y="2217760"/>
            <a:ext cx="3086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9050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White Light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54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Numarski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810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338637"/>
            <a:ext cx="34290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16mm</a:t>
            </a:r>
            <a:r>
              <a:rPr lang="en-US" sz="4400" kern="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Membrane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19200"/>
            <a:ext cx="7772400" cy="1219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n-lt"/>
              </a:rPr>
              <a:t>A 16 square millimeter membrane soldered directly to a PCB with an on-board charge amplifier that connects to the Radiant EDU educational tester using telephone cable. 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2590800"/>
            <a:ext cx="4191000" cy="1600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n-lt"/>
              </a:rPr>
              <a:t>Pyroelectric constant is -22nC/</a:t>
            </a:r>
            <a:r>
              <a:rPr lang="en-US" sz="2000" kern="0" dirty="0" smtClean="0">
                <a:latin typeface="+mn-lt"/>
                <a:sym typeface="Symbol"/>
              </a:rPr>
              <a:t>cm2/K.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+mn-lt"/>
                <a:sym typeface="Symbol"/>
              </a:rPr>
              <a:t>The membrane is too fragile to be touched by a human. 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Autonomous Analog Switch</a:t>
            </a:r>
            <a:endParaRPr lang="en-US" dirty="0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320" y="1461583"/>
            <a:ext cx="2571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76375"/>
            <a:ext cx="2590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46482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+mn-lt"/>
              </a:rPr>
              <a:t>This entire PCB with discrete components and a packaged ferroelectric capacitor can be shrunk into the same solid state switch package on the PCB in the left image.  This circuit can stand-alone and resist disturbs from dramatic power-line voltage events.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85800" y="106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i="1" kern="0" noProof="0" dirty="0" smtClean="0">
                <a:solidFill>
                  <a:srgbClr val="333333"/>
                </a:solidFill>
                <a:latin typeface="+mn-lt"/>
              </a:rPr>
              <a:t>Nuts &amp; Volts Magazine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1" i="1" u="none" strike="noStrike" kern="0" cap="none" spc="0" normalizeH="0" baseline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kern="0" noProof="0" dirty="0" smtClean="0">
                <a:solidFill>
                  <a:srgbClr val="0000FF"/>
                </a:solidFill>
                <a:latin typeface="+mn-lt"/>
              </a:rPr>
              <a:t>“A Simple Ferroelectric Memory”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800" i="1" kern="0" dirty="0" smtClean="0">
                <a:solidFill>
                  <a:srgbClr val="333333"/>
                </a:solidFill>
              </a:rPr>
              <a:t>February 2015 Issue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1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752600"/>
            <a:ext cx="25050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1944469"/>
            <a:ext cx="7924800" cy="4684931"/>
            <a:chOff x="609600" y="1868269"/>
            <a:chExt cx="7924800" cy="4684931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3900" y="2449294"/>
              <a:ext cx="7734300" cy="391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09600" y="5105400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Ferroelectric Capacitor</a:t>
              </a:r>
              <a:endParaRPr lang="en-US" sz="18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54069"/>
              <a:ext cx="457200" cy="1143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685800" y="59068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Input Overvoltage </a:t>
              </a:r>
            </a:p>
            <a:p>
              <a:pPr algn="ctr"/>
              <a:r>
                <a:rPr lang="en-US" sz="1800" dirty="0" smtClean="0"/>
                <a:t>Protection</a:t>
              </a:r>
              <a:endParaRPr lang="en-US" sz="1800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V="1">
              <a:off x="2590800" y="5678269"/>
              <a:ext cx="762000" cy="381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553200" y="4687669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Output Buffer</a:t>
              </a:r>
              <a:endParaRPr lang="en-US" sz="180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7391400" y="4154269"/>
              <a:ext cx="7620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124200" y="1868269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Autonomous Memory</a:t>
              </a:r>
              <a:endParaRPr lang="en-US" sz="18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2133600" y="4078069"/>
              <a:ext cx="1295400" cy="110353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Rectangle 14"/>
            <p:cNvSpPr/>
            <p:nvPr/>
          </p:nvSpPr>
          <p:spPr bwMode="auto">
            <a:xfrm>
              <a:off x="6477000" y="2630269"/>
              <a:ext cx="1295400" cy="14478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200400" y="2630269"/>
              <a:ext cx="3124200" cy="23622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429000" y="5068669"/>
              <a:ext cx="1600200" cy="1219200"/>
            </a:xfrm>
            <a:prstGeom prst="rect">
              <a:avLst/>
            </a:prstGeom>
            <a:noFill/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9600" y="43434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/>
                <a:t>Event Input Line</a:t>
              </a:r>
              <a:endParaRPr lang="en-US" sz="1800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1600200" y="3581400"/>
              <a:ext cx="457200" cy="8382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12954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609600" y="457200"/>
            <a:ext cx="78486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Ferroelectric Circuits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0" y="1371600"/>
            <a:ext cx="3733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kern="0" dirty="0" smtClean="0"/>
              <a:t>Autonomous Event Detector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Demo Board - Piezo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1676400"/>
            <a:ext cx="4419600" cy="4800600"/>
            <a:chOff x="1981200" y="1676400"/>
            <a:chExt cx="4419600" cy="480060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1676400"/>
              <a:ext cx="3924300" cy="480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962400" y="18288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Piezo Flapper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05400" y="25908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Event Detector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81200" y="28956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Latch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3200400" y="3200400"/>
              <a:ext cx="381000" cy="2286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3" name="Straight Connector 12"/>
          <p:cNvCxnSpPr/>
          <p:nvPr/>
        </p:nvCxnSpPr>
        <p:spPr bwMode="auto">
          <a:xfrm>
            <a:off x="5105400" y="3124200"/>
            <a:ext cx="381000" cy="609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86400" y="1676400"/>
            <a:ext cx="2819400" cy="480131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800" i="1" dirty="0" smtClean="0"/>
              <a:t>This piezoelectric flapper is a Measurement Specialties, Inc. LDT0-28K Piezo Film Sensor.  Bent 90 degrees, it generates exactly 7nC of charge, precisely the amount required to saturate one of Radiant’s Type AB 20/80  PZT or Type AD 3/20/80 PNZT thin film capacitors.</a:t>
            </a:r>
          </a:p>
          <a:p>
            <a:pPr algn="just"/>
            <a:endParaRPr lang="en-US" sz="1800" i="1" dirty="0" smtClean="0"/>
          </a:p>
          <a:p>
            <a:pPr algn="just"/>
            <a:r>
              <a:rPr lang="en-US" sz="1800" i="1" dirty="0" smtClean="0"/>
              <a:t>The Radiant ferroelectric capacitor is encased in the TO-18 transistor package on the Event Detector board.  </a:t>
            </a:r>
            <a:endParaRPr lang="en-US" sz="1800" i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4306368" y="2368610"/>
            <a:ext cx="1408632" cy="603190"/>
          </a:xfrm>
          <a:custGeom>
            <a:avLst/>
            <a:gdLst>
              <a:gd name="connsiteX0" fmla="*/ 1427148 w 1427148"/>
              <a:gd name="connsiteY0" fmla="*/ 596781 h 596781"/>
              <a:gd name="connsiteX1" fmla="*/ 760576 w 1427148"/>
              <a:gd name="connsiteY1" fmla="*/ 49850 h 596781"/>
              <a:gd name="connsiteX2" fmla="*/ 0 w 1427148"/>
              <a:gd name="connsiteY2" fmla="*/ 297678 h 59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7148" h="596781">
                <a:moveTo>
                  <a:pt x="1427148" y="596781"/>
                </a:moveTo>
                <a:cubicBezTo>
                  <a:pt x="1212791" y="348240"/>
                  <a:pt x="998434" y="99700"/>
                  <a:pt x="760576" y="49850"/>
                </a:cubicBezTo>
                <a:cubicBezTo>
                  <a:pt x="522718" y="0"/>
                  <a:pt x="261359" y="148839"/>
                  <a:pt x="0" y="297678"/>
                </a:cubicBezTo>
              </a:path>
            </a:pathLst>
          </a:custGeom>
          <a:noFill/>
          <a:ln w="19050" cap="flat" cmpd="sng" algn="ctr">
            <a:solidFill>
              <a:schemeClr val="bg1"/>
            </a:solidFill>
            <a:prstDash val="sysDot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Magnetoelectric Sensor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1524000"/>
            <a:ext cx="77724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 smtClean="0"/>
              <a:t>Deposit </a:t>
            </a:r>
            <a:r>
              <a:rPr lang="en-US" kern="0" dirty="0" smtClean="0">
                <a:latin typeface="+mn-lt"/>
              </a:rPr>
              <a:t>magnetically sensitive material on membranes to make magnetic field sensors.  Below are dice from a wafer prepared for this experiment but which have not yet seen the backside DRIE.  This project, executed in a CRADA with SPAWAR, is difficult!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88" y="3866864"/>
            <a:ext cx="26289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640" y="3866864"/>
            <a:ext cx="26193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3866864"/>
            <a:ext cx="26289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162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Best Magnetoelectric Response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(so far)</a:t>
            </a: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2819400" cy="257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Autonomous Event Detector Set by a Magnetic Field? 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3962400" y="3584895"/>
            <a:ext cx="1219200" cy="1568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724400" y="3276600"/>
            <a:ext cx="3733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Can we </a:t>
            </a:r>
            <a:r>
              <a:rPr lang="en-US" sz="1800" i="1" dirty="0" err="1" smtClean="0"/>
              <a:t>magnetomechanically</a:t>
            </a:r>
            <a:r>
              <a:rPr lang="en-US" sz="1800" i="1" dirty="0" smtClean="0"/>
              <a:t>  switch the ferroelectric capacitor and control the switch?</a:t>
            </a:r>
            <a:endParaRPr lang="en-US" sz="1800" i="1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3352800" y="3505200"/>
            <a:ext cx="609600" cy="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Test Instruments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pic>
        <p:nvPicPr>
          <p:cNvPr id="126978" name="Picture 2" descr="http://www.ferrodevices.com/1/297/imagelib/320_1_dsc_052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95400"/>
            <a:ext cx="3124200" cy="2079546"/>
          </a:xfrm>
          <a:prstGeom prst="rect">
            <a:avLst/>
          </a:prstGeom>
          <a:noFill/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810000"/>
            <a:ext cx="3108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4059237" cy="264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3163" y="1447800"/>
            <a:ext cx="2281237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3810000" y="1295400"/>
            <a:ext cx="2438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Radiant pioneered ferroelectric test with the development of the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first commercial </a:t>
            </a:r>
            <a:r>
              <a:rPr lang="en-US" sz="1800" dirty="0" smtClean="0">
                <a:solidFill>
                  <a:srgbClr val="000000"/>
                </a:solidFill>
                <a:latin typeface="+mn-lt"/>
                <a:cs typeface="Arial" charset="0"/>
              </a:rPr>
              <a:t>test system in 1989 and now makes a variety of testers and fixtures.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Test Instrument vs Integrated Ferroelectrics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kern="0" dirty="0" smtClean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2133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/>
            <a:r>
              <a:rPr lang="en-US" dirty="0" smtClean="0">
                <a:solidFill>
                  <a:srgbClr val="000000"/>
                </a:solidFill>
                <a:latin typeface="+mn-lt"/>
                <a:cs typeface="Arial" charset="0"/>
              </a:rPr>
              <a:t>What follows is a series of measurements demonstrating the properties of Radiant’s thin PZT capacitors </a:t>
            </a:r>
            <a:r>
              <a:rPr lang="en-US" dirty="0" smtClean="0">
                <a:solidFill>
                  <a:srgbClr val="000000"/>
                </a:solidFill>
                <a:latin typeface="+mn-lt"/>
                <a:cs typeface="Arial" charset="0"/>
              </a:rPr>
              <a:t>measured with Radiant test equipment.  </a:t>
            </a:r>
            <a:endParaRPr lang="en-US" dirty="0" smtClean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685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IC Scale Cryogenic Testing</a:t>
            </a:r>
            <a:endParaRPr lang="en-US" sz="4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10000" y="6096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+mn-lt"/>
              </a:rPr>
              <a:t>Lakeshore CRM-EM-HF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066800"/>
            <a:ext cx="59626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143000"/>
            <a:ext cx="18764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24800" cy="685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2"/>
                </a:solidFill>
              </a:rPr>
              <a:t>IC Scale Cryogenic Testing</a:t>
            </a:r>
            <a:endParaRPr lang="en-US" sz="4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78428"/>
            <a:ext cx="6324600" cy="451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09800" y="6019800"/>
            <a:ext cx="541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kern="0" dirty="0" smtClean="0">
                <a:latin typeface="+mn-lt"/>
              </a:rPr>
              <a:t>0.25</a:t>
            </a:r>
            <a:r>
              <a:rPr lang="en-US" kern="0" dirty="0" smtClean="0">
                <a:latin typeface="+mn-lt"/>
                <a:sym typeface="Symbol"/>
              </a:rPr>
              <a:t>m-thick PZT </a:t>
            </a:r>
            <a:r>
              <a:rPr lang="en-US" kern="0" smtClean="0">
                <a:latin typeface="+mn-lt"/>
                <a:sym typeface="Symbol"/>
              </a:rPr>
              <a:t>from 10 K to 310 K</a:t>
            </a:r>
            <a:endParaRPr lang="en-US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Quantum Design PPMS P450</a:t>
            </a: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QD Model P450 Multifunction Probe can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 disc-shaped bulk capacitors at high voltage down to 2.4 K.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baseline="0" dirty="0" smtClean="0"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kern="0" baseline="0" dirty="0" smtClean="0">
              <a:latin typeface="+mn-lt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286000"/>
            <a:ext cx="54768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962400"/>
            <a:ext cx="34480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581400"/>
            <a:ext cx="44672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0" y="5181600"/>
            <a:ext cx="76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5257800" y="5562600"/>
            <a:ext cx="914400" cy="2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lg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533400"/>
            <a:ext cx="7620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Bulk Capacitors</a:t>
            </a:r>
            <a:r>
              <a:rPr kumimoji="0" lang="en-US" sz="44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Temperature</a:t>
            </a:r>
            <a:endParaRPr kumimoji="0" lang="en-US" sz="440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5249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Many surprises await at lower temperatures.  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362200"/>
            <a:ext cx="2438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sample to the right is a commercial piezoelectric PZT from CTS Wireless in Albuquerque measured in a PPMS that indicates a normal hysteresis loop at room temperature but unexpectedly has no remanent polarization at 100 K.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5486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114300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Leakage vs CV vs Remanent Polarization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70430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76400"/>
            <a:ext cx="2646363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676400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Decomposing the hysteresis loop on a probe station.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710</Words>
  <Application>Microsoft Office PowerPoint</Application>
  <PresentationFormat>On-screen Show (4:3)</PresentationFormat>
  <Paragraphs>103</Paragraphs>
  <Slides>28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Radiant Technologies, Inc. Ferroelectric Test &amp; Technology</vt:lpstr>
      <vt:lpstr>Radiant Technologies</vt:lpstr>
      <vt:lpstr>Test Instruments</vt:lpstr>
      <vt:lpstr>Test Instrument vs Integrated Ferroelectrics</vt:lpstr>
      <vt:lpstr>IC Scale Cryogenic Testing</vt:lpstr>
      <vt:lpstr>IC Scale Cryogenic Testing</vt:lpstr>
      <vt:lpstr>Quantum Design PPMS P450</vt:lpstr>
      <vt:lpstr>Slide 8</vt:lpstr>
      <vt:lpstr>Leakage vs CV vs Remanent Polarization</vt:lpstr>
      <vt:lpstr>High Voltage Polarization &amp; Piezeoelectric Loops</vt:lpstr>
      <vt:lpstr>Thin Film Polarization &amp; Piezeoelectric Loops</vt:lpstr>
      <vt:lpstr>Slide 12</vt:lpstr>
      <vt:lpstr>Slide 13</vt:lpstr>
      <vt:lpstr>Slide 14</vt:lpstr>
      <vt:lpstr>Radiant Technologies</vt:lpstr>
      <vt:lpstr>Membrane Capacitors</vt:lpstr>
      <vt:lpstr>Membrane Capacitors</vt:lpstr>
      <vt:lpstr>Slide 18</vt:lpstr>
      <vt:lpstr>Slide 19</vt:lpstr>
      <vt:lpstr>Slide 20</vt:lpstr>
      <vt:lpstr>Slide 21</vt:lpstr>
      <vt:lpstr>Autonomous Analog Switch</vt:lpstr>
      <vt:lpstr>Slide 23</vt:lpstr>
      <vt:lpstr>Slide 24</vt:lpstr>
      <vt:lpstr>Slide 25</vt:lpstr>
      <vt:lpstr>Slide 26</vt:lpstr>
      <vt:lpstr>Slide 27</vt:lpstr>
      <vt:lpstr>Slide 28</vt:lpstr>
    </vt:vector>
  </TitlesOfParts>
  <Company>Radiant Technologies,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Radiant Overview at ISAF 2016</dc:title>
  <dc:creator>T. Evans, Jr. </dc:creator>
  <dc:description>Radiant Technologies, Inc.</dc:description>
  <cp:lastModifiedBy>Joe</cp:lastModifiedBy>
  <cp:revision>1035</cp:revision>
  <cp:lastPrinted>2008-01-30T23:41:29Z</cp:lastPrinted>
  <dcterms:created xsi:type="dcterms:W3CDTF">2000-11-26T21:32:07Z</dcterms:created>
  <dcterms:modified xsi:type="dcterms:W3CDTF">2016-08-22T11:12:17Z</dcterms:modified>
  <cp:category/>
</cp:coreProperties>
</file>